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0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529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4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44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319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93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8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09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269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98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C544B3A-8AF6-4098-BA02-E3BE87AC068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193517A-DCF1-44C3-86A6-DBA93B05ECF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06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Defending your patent in court</a:t>
            </a:r>
          </a:p>
        </p:txBody>
      </p:sp>
    </p:spTree>
    <p:extLst>
      <p:ext uri="{BB962C8B-B14F-4D97-AF65-F5344CB8AC3E}">
        <p14:creationId xmlns:p14="http://schemas.microsoft.com/office/powerpoint/2010/main" val="3568144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Protective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The parties agree who can access confidential information during discovery phase of the case.</a:t>
            </a:r>
          </a:p>
        </p:txBody>
      </p:sp>
    </p:spTree>
    <p:extLst>
      <p:ext uri="{BB962C8B-B14F-4D97-AF65-F5344CB8AC3E}">
        <p14:creationId xmlns:p14="http://schemas.microsoft.com/office/powerpoint/2010/main" val="168968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Limited time where parties can request that the other provide information concerning relevant documentation and evidence in the case.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Discovery items include, but need not be limited to photographs, documents, and objects.</a:t>
            </a:r>
          </a:p>
        </p:txBody>
      </p:sp>
    </p:spTree>
    <p:extLst>
      <p:ext uri="{BB962C8B-B14F-4D97-AF65-F5344CB8AC3E}">
        <p14:creationId xmlns:p14="http://schemas.microsoft.com/office/powerpoint/2010/main" val="3263797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Amendments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Parties have the opportunity to amend their pleadings based upon the information learned via discovery.</a:t>
            </a:r>
          </a:p>
        </p:txBody>
      </p:sp>
    </p:spTree>
    <p:extLst>
      <p:ext uri="{BB962C8B-B14F-4D97-AF65-F5344CB8AC3E}">
        <p14:creationId xmlns:p14="http://schemas.microsoft.com/office/powerpoint/2010/main" val="941164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Close of Discovery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This is the date by which the requests for relevant evidence must be completed. </a:t>
            </a:r>
          </a:p>
        </p:txBody>
      </p:sp>
    </p:spTree>
    <p:extLst>
      <p:ext uri="{BB962C8B-B14F-4D97-AF65-F5344CB8AC3E}">
        <p14:creationId xmlns:p14="http://schemas.microsoft.com/office/powerpoint/2010/main" val="920002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 Construction Disputes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Commonly, a dispute arises over the meaning of how specific language in a claim should be interpreted.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The presiding judge will need to resolve any disputes with respect to the meaning of the language. </a:t>
            </a:r>
          </a:p>
        </p:txBody>
      </p:sp>
    </p:spTree>
    <p:extLst>
      <p:ext uri="{BB962C8B-B14F-4D97-AF65-F5344CB8AC3E}">
        <p14:creationId xmlns:p14="http://schemas.microsoft.com/office/powerpoint/2010/main" val="1346113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for Summary Judgment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One party can show that the evidence is clear that the opponent cannot win. The court can then render a decision without having a trial. </a:t>
            </a:r>
          </a:p>
        </p:txBody>
      </p:sp>
    </p:spTree>
    <p:extLst>
      <p:ext uri="{BB962C8B-B14F-4D97-AF65-F5344CB8AC3E}">
        <p14:creationId xmlns:p14="http://schemas.microsoft.com/office/powerpoint/2010/main" val="393008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Order and Conference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At the final conference before trial, the following is decided: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The parties’ positions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What issues are in dispute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List of witnesses and exhibits</a:t>
            </a:r>
          </a:p>
        </p:txBody>
      </p:sp>
    </p:spTree>
    <p:extLst>
      <p:ext uri="{BB962C8B-B14F-4D97-AF65-F5344CB8AC3E}">
        <p14:creationId xmlns:p14="http://schemas.microsoft.com/office/powerpoint/2010/main" val="3680330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Pre-trial Motions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Once the plaintiff files the complaint, the defendant can choose to file one of the following: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Motion to dismiss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Transfer to a different venue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Not file a motion, but file an answer. May also file a counter-claim along with the answer.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7033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Grounds for Motion to dismiss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Improper jurisdiction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Improper venue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Failure to state a claim</a:t>
            </a:r>
          </a:p>
        </p:txBody>
      </p:sp>
    </p:spTree>
    <p:extLst>
      <p:ext uri="{BB962C8B-B14F-4D97-AF65-F5344CB8AC3E}">
        <p14:creationId xmlns:p14="http://schemas.microsoft.com/office/powerpoint/2010/main" val="2263111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Motion to Transfer 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Defendant argues that another venue is more convenient for witnesses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Another court has experience with the subject</a:t>
            </a:r>
          </a:p>
        </p:txBody>
      </p:sp>
    </p:spTree>
    <p:extLst>
      <p:ext uri="{BB962C8B-B14F-4D97-AF65-F5344CB8AC3E}">
        <p14:creationId xmlns:p14="http://schemas.microsoft.com/office/powerpoint/2010/main" val="2791827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an answer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/>
              <a:t>In the answer, the defendant can claim: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Patents were not infringed or patents were invalid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Defendant has licensed the patents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Entitled to prior use of the rights of the patents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Latches (waited to long)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Estoppel (mislead into believing a complaint would not be filed)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662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Counterclaims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New charges filed against the plaintiff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Plaintiff can file a reply to the counterclaim(s)</a:t>
            </a:r>
          </a:p>
        </p:txBody>
      </p:sp>
    </p:spTree>
    <p:extLst>
      <p:ext uri="{BB962C8B-B14F-4D97-AF65-F5344CB8AC3E}">
        <p14:creationId xmlns:p14="http://schemas.microsoft.com/office/powerpoint/2010/main" val="2375665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Once the pleadings (complaint, answer, counterclaim, reply) are filed, the pre-trial procedures commence.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Usually takes about 60 days from when the initial complaint is filed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06219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Pre-Trial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Initial disclosures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Protective order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Discovery phase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Close of discovery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Claim construction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Summary judgment</a:t>
            </a:r>
          </a:p>
        </p:txBody>
      </p:sp>
    </p:spTree>
    <p:extLst>
      <p:ext uri="{BB962C8B-B14F-4D97-AF65-F5344CB8AC3E}">
        <p14:creationId xmlns:p14="http://schemas.microsoft.com/office/powerpoint/2010/main" val="4088459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Disclosures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Information about each party’s position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Reveals identify and location of witnesses and documents</a:t>
            </a:r>
          </a:p>
        </p:txBody>
      </p:sp>
    </p:spTree>
    <p:extLst>
      <p:ext uri="{BB962C8B-B14F-4D97-AF65-F5344CB8AC3E}">
        <p14:creationId xmlns:p14="http://schemas.microsoft.com/office/powerpoint/2010/main" val="341783688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58</TotalTime>
  <Words>417</Words>
  <Application>Microsoft Office PowerPoint</Application>
  <PresentationFormat>Widescreen</PresentationFormat>
  <Paragraphs>56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</vt:lpstr>
      <vt:lpstr>Calibri Light</vt:lpstr>
      <vt:lpstr>Wingdings</vt:lpstr>
      <vt:lpstr>Retrospect</vt:lpstr>
      <vt:lpstr>Patents</vt:lpstr>
      <vt:lpstr>Pre-trial Motions</vt:lpstr>
      <vt:lpstr>Grounds for Motion to dismiss</vt:lpstr>
      <vt:lpstr>Motion to Transfer Grounds</vt:lpstr>
      <vt:lpstr>Filing an answer</vt:lpstr>
      <vt:lpstr>Counterclaims</vt:lpstr>
      <vt:lpstr>Pleadings</vt:lpstr>
      <vt:lpstr>List of Pre-Trial Procedures</vt:lpstr>
      <vt:lpstr>Initial Disclosures</vt:lpstr>
      <vt:lpstr>Protective Order</vt:lpstr>
      <vt:lpstr>Discovery</vt:lpstr>
      <vt:lpstr>Amendments</vt:lpstr>
      <vt:lpstr>Close of Discovery</vt:lpstr>
      <vt:lpstr>Claim Construction Disputes</vt:lpstr>
      <vt:lpstr>Motion for Summary Judgment</vt:lpstr>
      <vt:lpstr>Final Order and Conference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7</cp:revision>
  <dcterms:created xsi:type="dcterms:W3CDTF">2017-04-22T23:30:20Z</dcterms:created>
  <dcterms:modified xsi:type="dcterms:W3CDTF">2017-04-23T00:28:46Z</dcterms:modified>
</cp:coreProperties>
</file>